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3"/>
  </p:notesMasterIdLst>
  <p:handoutMasterIdLst>
    <p:handoutMasterId r:id="rId14"/>
  </p:handoutMasterIdLst>
  <p:sldIdLst>
    <p:sldId id="264" r:id="rId5"/>
    <p:sldId id="266" r:id="rId6"/>
    <p:sldId id="267" r:id="rId7"/>
    <p:sldId id="268" r:id="rId8"/>
    <p:sldId id="269" r:id="rId9"/>
    <p:sldId id="270" r:id="rId10"/>
    <p:sldId id="272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9B67-806F-454C-A36F-94D3913D6F4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CB27C-9FEB-4326-A497-5B6696F58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89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128CF-1FD1-4224-A782-847965623178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8D66B-4034-473C-8CAE-CDEFA407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6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D66B-4034-473C-8CAE-CDEFA40721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6F15-D2F0-48FE-98EA-E5E61BDE6ADB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6FCF-A0AC-4C8C-B8B4-CEE949C0D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6F15-D2F0-48FE-98EA-E5E61BDE6ADB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6FCF-A0AC-4C8C-B8B4-CEE949C0D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6F15-D2F0-48FE-98EA-E5E61BDE6ADB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6FCF-A0AC-4C8C-B8B4-CEE949C0D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6F15-D2F0-48FE-98EA-E5E61BDE6ADB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6FCF-A0AC-4C8C-B8B4-CEE949C0D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6F15-D2F0-48FE-98EA-E5E61BDE6ADB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6FCF-A0AC-4C8C-B8B4-CEE949C0D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6F15-D2F0-48FE-98EA-E5E61BDE6ADB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6FCF-A0AC-4C8C-B8B4-CEE949C0D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6F15-D2F0-48FE-98EA-E5E61BDE6ADB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6FCF-A0AC-4C8C-B8B4-CEE949C0D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6F15-D2F0-48FE-98EA-E5E61BDE6ADB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6FCF-A0AC-4C8C-B8B4-CEE949C0D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6F15-D2F0-48FE-98EA-E5E61BDE6ADB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6FCF-A0AC-4C8C-B8B4-CEE949C0D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6F15-D2F0-48FE-98EA-E5E61BDE6ADB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6FCF-A0AC-4C8C-B8B4-CEE949C0D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E0F6F15-D2F0-48FE-98EA-E5E61BDE6ADB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5B26FCF-A0AC-4C8C-B8B4-CEE949C0D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E0F6F15-D2F0-48FE-98EA-E5E61BDE6ADB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5B26FCF-A0AC-4C8C-B8B4-CEE949C0D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7630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North Central Texas </a:t>
            </a:r>
            <a:br>
              <a:rPr lang="en-US" b="1" dirty="0"/>
            </a:br>
            <a:r>
              <a:rPr lang="en-US" b="1" dirty="0"/>
              <a:t>Public Works Emergency Response Team</a:t>
            </a:r>
            <a:br>
              <a:rPr lang="en-US" b="1" dirty="0"/>
            </a:br>
            <a:r>
              <a:rPr lang="en-US" b="1" dirty="0"/>
              <a:t>Mutual Aid Agreement</a:t>
            </a:r>
          </a:p>
        </p:txBody>
      </p:sp>
    </p:spTree>
    <p:extLst>
      <p:ext uri="{BB962C8B-B14F-4D97-AF65-F5344CB8AC3E}">
        <p14:creationId xmlns:p14="http://schemas.microsoft.com/office/powerpoint/2010/main" val="285684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Purpose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758" y="17526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2400" b="1" dirty="0"/>
              <a:t>Enhance the region’s ability to manage a major emergency overwhelming local resources</a:t>
            </a:r>
          </a:p>
          <a:p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A cooperative arrangement that enables jurisdictions to:</a:t>
            </a:r>
          </a:p>
          <a:p>
            <a:pPr marL="571500" lvl="1" indent="-342900">
              <a:buFont typeface="Calibri" panose="020F0502020204030204" pitchFamily="34" charset="0"/>
              <a:buChar char="–"/>
            </a:pPr>
            <a:r>
              <a:rPr lang="en-US" sz="2400" b="1" dirty="0"/>
              <a:t> </a:t>
            </a:r>
            <a:r>
              <a:rPr lang="en-US" sz="2400" dirty="0"/>
              <a:t>Work out legal and financial issues in advance </a:t>
            </a:r>
          </a:p>
          <a:p>
            <a:pPr marL="571500" lvl="1" indent="-342900">
              <a:buFont typeface="Calibri" panose="020F0502020204030204" pitchFamily="34" charset="0"/>
              <a:buChar char="–"/>
            </a:pPr>
            <a:r>
              <a:rPr lang="en-US" sz="2400" dirty="0"/>
              <a:t>Simplify/streamline the request and assist processes</a:t>
            </a:r>
          </a:p>
          <a:p>
            <a:pPr marL="571500" lvl="1" indent="-342900">
              <a:buFont typeface="Calibri" panose="020F0502020204030204" pitchFamily="34" charset="0"/>
              <a:buChar char="–"/>
            </a:pPr>
            <a:r>
              <a:rPr lang="en-US" sz="2400" dirty="0"/>
              <a:t>Identify available regional resources	</a:t>
            </a:r>
          </a:p>
          <a:p>
            <a:pPr marL="571500" lvl="1" indent="-342900">
              <a:buFont typeface="Calibri" panose="020F0502020204030204" pitchFamily="34" charset="0"/>
              <a:buChar char="–"/>
            </a:pPr>
            <a:r>
              <a:rPr lang="en-US" sz="2400" dirty="0"/>
              <a:t>Recover quickly </a:t>
            </a:r>
          </a:p>
          <a:p>
            <a:pPr marL="228600" lvl="1"/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713" y="4419600"/>
            <a:ext cx="3464769" cy="23075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626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Scope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971280"/>
            <a:ext cx="7772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2400" b="1" dirty="0"/>
              <a:t>Focused on preparedness, initial response, and short-term recovery</a:t>
            </a:r>
          </a:p>
          <a:p>
            <a:pPr marL="571500" lvl="1" indent="-342900">
              <a:buFont typeface="Calibri" panose="020F0502020204030204" pitchFamily="34" charset="0"/>
              <a:buChar char="–"/>
            </a:pPr>
            <a:r>
              <a:rPr lang="en-US" sz="2400" dirty="0"/>
              <a:t>Help stabilize the situation</a:t>
            </a:r>
          </a:p>
          <a:p>
            <a:pPr marL="571500" lvl="1" indent="-342900">
              <a:buFont typeface="Calibri" panose="020F0502020204030204" pitchFamily="34" charset="0"/>
              <a:buChar char="–"/>
            </a:pPr>
            <a:r>
              <a:rPr lang="en-US" sz="2400" dirty="0"/>
              <a:t>Operational Period:  36 hours</a:t>
            </a:r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Terms of the agreement:</a:t>
            </a:r>
          </a:p>
          <a:p>
            <a:pPr marL="571500" lvl="1" indent="-342900">
              <a:buFont typeface="Calibri" panose="020F0502020204030204" pitchFamily="34" charset="0"/>
              <a:buChar char="–"/>
            </a:pPr>
            <a:r>
              <a:rPr lang="en-US" sz="2400" dirty="0"/>
              <a:t>NIMS  approach</a:t>
            </a:r>
          </a:p>
          <a:p>
            <a:pPr marL="571500" lvl="1" indent="-342900">
              <a:buFont typeface="Calibri" panose="020F0502020204030204" pitchFamily="34" charset="0"/>
              <a:buChar char="–"/>
            </a:pPr>
            <a:r>
              <a:rPr lang="en-US" sz="2400" dirty="0"/>
              <a:t>Request for assistance after Disaster Declaration or without declaration if resources only needed for first operational period </a:t>
            </a:r>
          </a:p>
          <a:p>
            <a:pPr marL="571500" lvl="1" indent="-342900">
              <a:buFont typeface="Calibri" panose="020F0502020204030204" pitchFamily="34" charset="0"/>
              <a:buChar char="–"/>
            </a:pPr>
            <a:r>
              <a:rPr lang="en-US" sz="2400" dirty="0"/>
              <a:t>Voluntary support/aid                    Your choice and ability</a:t>
            </a:r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16386" name="Picture 2" descr="C:\Documents and Settings\rkopp\Local Settings\Temporary Internet Files\Content.IE5\117KYXQY\MC9000345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514600"/>
            <a:ext cx="1505893" cy="1650953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4267200" y="56180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Scope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2098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2400" b="1" dirty="0"/>
              <a:t>Operational Costs:  </a:t>
            </a:r>
            <a:r>
              <a:rPr lang="en-US" sz="2400" dirty="0"/>
              <a:t>Everyone pays their own way; no reimbursement for the first operational period </a:t>
            </a:r>
          </a:p>
          <a:p>
            <a:pPr marL="119063" lvl="1" indent="-119063">
              <a:buFont typeface="Arial" pitchFamily="34" charset="0"/>
              <a:buChar char="•"/>
            </a:pPr>
            <a:endParaRPr lang="en-US" sz="2400" dirty="0"/>
          </a:p>
          <a:p>
            <a:pPr marL="119063" indent="-119063">
              <a:buFont typeface="Arial" pitchFamily="34" charset="0"/>
              <a:buChar char="•"/>
            </a:pPr>
            <a:r>
              <a:rPr lang="en-US" sz="2400" b="1" dirty="0"/>
              <a:t>Insurance</a:t>
            </a:r>
            <a:r>
              <a:rPr lang="en-US" sz="2400" dirty="0"/>
              <a:t> (workmen’s compensation, auto liability):  each party is responsible for it’s own actions</a:t>
            </a:r>
          </a:p>
          <a:p>
            <a:pPr marL="119063" indent="-119063">
              <a:buFont typeface="Arial" pitchFamily="34" charset="0"/>
              <a:buChar char="•"/>
            </a:pPr>
            <a:endParaRPr lang="en-US" sz="2400" dirty="0"/>
          </a:p>
          <a:p>
            <a:pPr marL="119063" indent="-119063">
              <a:buFont typeface="Arial" pitchFamily="34" charset="0"/>
              <a:buChar char="•"/>
            </a:pPr>
            <a:r>
              <a:rPr lang="en-US" sz="2400" b="1" dirty="0"/>
              <a:t>Agreement processing</a:t>
            </a:r>
            <a:r>
              <a:rPr lang="en-US" sz="2400" dirty="0"/>
              <a:t>: PWERT will facilitate and be the repository of all associated documents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984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77724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Signatory Parties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/>
              <a:t>General Procedures:</a:t>
            </a:r>
          </a:p>
          <a:p>
            <a:pPr marL="1028700" lvl="2" indent="-3429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sz="2400" dirty="0"/>
              <a:t>Requesting Agency fill out Checklist &amp; Info Form</a:t>
            </a:r>
          </a:p>
          <a:p>
            <a:pPr marL="1028700" lvl="2" indent="-3429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sz="2400" dirty="0"/>
              <a:t>Ask for PEWERT assistance to obtain resources or locate &amp; contact agencies in the agreement</a:t>
            </a:r>
          </a:p>
          <a:p>
            <a:pPr lvl="1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/>
              <a:t>Responding Agency</a:t>
            </a:r>
            <a:r>
              <a:rPr lang="en-US" sz="2400" dirty="0"/>
              <a:t>:</a:t>
            </a:r>
          </a:p>
          <a:p>
            <a:pPr marL="1028700" lvl="2" indent="-3429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sz="2400" dirty="0"/>
              <a:t>Analyze &amp;  Validate resources available</a:t>
            </a:r>
          </a:p>
          <a:p>
            <a:pPr marL="1028700" lvl="2" indent="-3429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sz="2400" dirty="0"/>
              <a:t>Obtain authority to deploy</a:t>
            </a:r>
          </a:p>
          <a:p>
            <a:pPr marL="1028700" lvl="2" indent="-3429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sz="2400" dirty="0"/>
              <a:t>Complete Checklist &amp; Info Form</a:t>
            </a:r>
          </a:p>
          <a:p>
            <a:pPr marL="1028700" lvl="2" indent="-3429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sz="2400" dirty="0"/>
              <a:t>Dispatch Resources</a:t>
            </a:r>
          </a:p>
          <a:p>
            <a:pPr lvl="2">
              <a:buFont typeface="Arial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316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77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Supervision &amp; Control:  </a:t>
            </a:r>
          </a:p>
          <a:p>
            <a:pPr marL="1028700" lvl="2" indent="-342900">
              <a:buFont typeface="Calibri" panose="020F0502020204030204" pitchFamily="34" charset="0"/>
              <a:buChar char="–"/>
            </a:pPr>
            <a:r>
              <a:rPr lang="en-US" sz="2400" dirty="0"/>
              <a:t>Response operations function under ICS Unified control system </a:t>
            </a:r>
          </a:p>
          <a:p>
            <a:pPr marL="1028700" lvl="2" indent="-342900">
              <a:buFont typeface="Calibri" panose="020F0502020204030204" pitchFamily="34" charset="0"/>
              <a:buChar char="–"/>
            </a:pPr>
            <a:r>
              <a:rPr lang="en-US" sz="2400" dirty="0"/>
              <a:t>Responding agency under direct supervision of their designated supervisory</a:t>
            </a:r>
          </a:p>
          <a:p>
            <a:pPr marL="1028700" lvl="2" indent="-342900">
              <a:buFont typeface="Calibri" panose="020F0502020204030204" pitchFamily="34" charset="0"/>
              <a:buChar char="–"/>
            </a:pPr>
            <a:r>
              <a:rPr lang="en-US" sz="2400" dirty="0"/>
              <a:t>Maintain all necessary records</a:t>
            </a:r>
          </a:p>
          <a:p>
            <a:pPr marL="1028700" lvl="2" indent="-342900">
              <a:buFont typeface="Calibri" panose="020F0502020204030204" pitchFamily="34" charset="0"/>
              <a:buChar char="–"/>
            </a:pPr>
            <a:r>
              <a:rPr lang="en-US" sz="2400" dirty="0"/>
              <a:t>Subject to recall with reasonable notice to requesting agency</a:t>
            </a:r>
          </a:p>
          <a:p>
            <a:pPr marL="800100" lvl="1" indent="-452438">
              <a:buFont typeface="Arial" panose="020B0604020202020204" pitchFamily="34" charset="0"/>
              <a:buChar char="•"/>
            </a:pPr>
            <a:r>
              <a:rPr lang="en-US" sz="2400" dirty="0"/>
              <a:t>Self Sufficiency:  unless mutually agreed, responding agency handles </a:t>
            </a:r>
            <a:r>
              <a:rPr lang="en-US" sz="2400"/>
              <a:t>own needs</a:t>
            </a:r>
          </a:p>
          <a:p>
            <a:pPr marL="800100" lvl="1" indent="-452438">
              <a:buFont typeface="Arial" panose="020B0604020202020204" pitchFamily="34" charset="0"/>
              <a:buChar char="•"/>
            </a:pPr>
            <a:r>
              <a:rPr lang="en-US" sz="2400"/>
              <a:t>Requesting  </a:t>
            </a:r>
            <a:r>
              <a:rPr lang="en-US" sz="2400" dirty="0"/>
              <a:t>agency ensures communication linkage  </a:t>
            </a:r>
          </a:p>
          <a:p>
            <a:pPr lvl="2">
              <a:buFont typeface="Arial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830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4144-1468-2288-FB92-418BBF4D2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</p:txBody>
      </p:sp>
      <p:pic>
        <p:nvPicPr>
          <p:cNvPr id="4" name="Picture 3" descr="Map&#10;&#10;AI-generated content may be incorrect.">
            <a:extLst>
              <a:ext uri="{FF2B5EF4-FFF2-40B4-BE49-F238E27FC236}">
                <a16:creationId xmlns:a16="http://schemas.microsoft.com/office/drawing/2014/main" id="{C825446D-B31D-F96A-5DDD-FEA4D1622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612019"/>
            <a:ext cx="7848600" cy="509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2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41187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225689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Arial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26028" y="228600"/>
            <a:ext cx="8229600" cy="11430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800" dirty="0"/>
              <a:t>PWERT MAA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8" y="2776998"/>
            <a:ext cx="3153272" cy="20969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 descr="C:\Users\mdevine\Desktop\cleanu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405" y="1924690"/>
            <a:ext cx="3216910" cy="26527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5" name="Picture 14" descr="C:\Users\mdevine\Desktop\Rowlett E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57" y="3990903"/>
            <a:ext cx="4657725" cy="26193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8567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5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9A302F"/>
      </a:accent2>
      <a:accent3>
        <a:srgbClr val="000000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6A1C0CC502D245B125649852F54C1A" ma:contentTypeVersion="8" ma:contentTypeDescription="Create a new document." ma:contentTypeScope="" ma:versionID="f7b3efe73508dd195c8890883eddfc4f">
  <xsd:schema xmlns:xsd="http://www.w3.org/2001/XMLSchema" xmlns:xs="http://www.w3.org/2001/XMLSchema" xmlns:p="http://schemas.microsoft.com/office/2006/metadata/properties" xmlns:ns2="f66f0eb7-a69a-45ca-9a02-652e97d2a615" targetNamespace="http://schemas.microsoft.com/office/2006/metadata/properties" ma:root="true" ma:fieldsID="405fd3bef050b9387838834e4941f0f5" ns2:_="">
    <xsd:import namespace="f66f0eb7-a69a-45ca-9a02-652e97d2a6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f0eb7-a69a-45ca-9a02-652e97d2a6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s" ma:index="10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Notes xmlns="f66f0eb7-a69a-45ca-9a02-652e97d2a615" xsi:nil="true"/>
  </documentManagement>
</p:properties>
</file>

<file path=customXml/itemProps1.xml><?xml version="1.0" encoding="utf-8"?>
<ds:datastoreItem xmlns:ds="http://schemas.openxmlformats.org/officeDocument/2006/customXml" ds:itemID="{0F0B689E-BE87-40F6-8447-E96AE1C1317A}"/>
</file>

<file path=customXml/itemProps2.xml><?xml version="1.0" encoding="utf-8"?>
<ds:datastoreItem xmlns:ds="http://schemas.openxmlformats.org/officeDocument/2006/customXml" ds:itemID="{97639978-FFD8-4982-9C6A-5B3F3E3037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18959E-FB8F-419F-B988-37513F8AEF0C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schemas.microsoft.com/sharepoint/v3"/>
    <ds:schemaRef ds:uri="0fd55b26-9bf2-4cc1-8513-1d671e132a6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1ed0204c-e5d5-4c6c-a161-15ca48a71577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a061e953-577f-44bc-90d4-dd6552c79708}" enabled="1" method="Privileged" siteId="{2f5e7ebc-22b0-4fbe-934c-aabddb4e29b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3147</TotalTime>
  <Words>264</Words>
  <Application>Microsoft Office PowerPoint</Application>
  <PresentationFormat>On-screen Show (4:3)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North Central Texas  Public Works Emergency Response Team Mutual Aid Agreement</vt:lpstr>
      <vt:lpstr>Purpose</vt:lpstr>
      <vt:lpstr>Scope</vt:lpstr>
      <vt:lpstr>Scope</vt:lpstr>
      <vt:lpstr>Process</vt:lpstr>
      <vt:lpstr>Process</vt:lpstr>
      <vt:lpstr>Membership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Central Texas Public Works Emergency Response Team</dc:title>
  <dc:creator>Melanie Devine</dc:creator>
  <cp:lastModifiedBy>Jamie Moore</cp:lastModifiedBy>
  <cp:revision>45</cp:revision>
  <dcterms:created xsi:type="dcterms:W3CDTF">2012-04-19T01:44:54Z</dcterms:created>
  <dcterms:modified xsi:type="dcterms:W3CDTF">2026-02-27T18:42:32Z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0x010100B46A1C0CC502D245B125649852F54C1A</vt:lpwstr>
  </property>
  <property fmtid="{D5CDD505-2E9C-101B-9397-08002B2CF9AE}" pid="3" name="Order">
    <vt:r8>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